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4" r:id="rId8"/>
    <p:sldId id="262" r:id="rId9"/>
    <p:sldId id="263" r:id="rId10"/>
    <p:sldId id="265" r:id="rId11"/>
    <p:sldId id="268" r:id="rId12"/>
    <p:sldId id="269" r:id="rId13"/>
    <p:sldId id="270" r:id="rId14"/>
    <p:sldId id="271" r:id="rId15"/>
    <p:sldId id="272" r:id="rId16"/>
    <p:sldId id="275" r:id="rId17"/>
    <p:sldId id="277" r:id="rId18"/>
    <p:sldId id="278" r:id="rId19"/>
    <p:sldId id="279" r:id="rId20"/>
    <p:sldId id="281" r:id="rId21"/>
    <p:sldId id="280" r:id="rId22"/>
    <p:sldId id="276" r:id="rId2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328522980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28149197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8587765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9BEADDD-78A1-4F66-A70E-E103214DEE60}" type="datetimeFigureOut">
              <a:rPr lang="es-EC" smtClean="0"/>
              <a:t>29/01/2014</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9587104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9BEADDD-78A1-4F66-A70E-E103214DEE60}" type="datetimeFigureOut">
              <a:rPr lang="es-EC" smtClean="0"/>
              <a:t>29/01/2014</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2703990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3"/>
          <p:cNvSpPr>
            <a:spLocks noGrp="1"/>
          </p:cNvSpPr>
          <p:nvPr>
            <p:ph type="ftr" sz="quarter" idx="11"/>
          </p:nvPr>
        </p:nvSpPr>
        <p:spPr/>
        <p:txBody>
          <a:bodyPr/>
          <a:lstStyle/>
          <a:p>
            <a:endParaRPr lang="es-EC"/>
          </a:p>
        </p:txBody>
      </p:sp>
      <p:sp>
        <p:nvSpPr>
          <p:cNvPr id="6" name="Slide Number Placeholder 4"/>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7981637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2"/>
          <p:cNvSpPr>
            <a:spLocks noGrp="1"/>
          </p:cNvSpPr>
          <p:nvPr>
            <p:ph type="ftr" sz="quarter" idx="11"/>
          </p:nvPr>
        </p:nvSpPr>
        <p:spPr/>
        <p:txBody>
          <a:bodyPr/>
          <a:lstStyle/>
          <a:p>
            <a:endParaRPr lang="es-EC"/>
          </a:p>
        </p:txBody>
      </p:sp>
      <p:sp>
        <p:nvSpPr>
          <p:cNvPr id="6" name="Slide Number Placeholder 3"/>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4477561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5"/>
          <p:cNvSpPr>
            <a:spLocks noGrp="1"/>
          </p:cNvSpPr>
          <p:nvPr>
            <p:ph type="ftr" sz="quarter" idx="11"/>
          </p:nvPr>
        </p:nvSpPr>
        <p:spPr/>
        <p:txBody>
          <a:bodyPr/>
          <a:lstStyle/>
          <a:p>
            <a:endParaRPr lang="es-EC"/>
          </a:p>
        </p:txBody>
      </p:sp>
      <p:sp>
        <p:nvSpPr>
          <p:cNvPr id="6" name="Slide Number Placeholder 6"/>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6854381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9BEADDD-78A1-4F66-A70E-E103214DEE60}" type="datetimeFigureOut">
              <a:rPr lang="es-EC" smtClean="0"/>
              <a:t>29/01/2014</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8483562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9BEADDD-78A1-4F66-A70E-E103214DEE60}" type="datetimeFigureOut">
              <a:rPr lang="es-EC" smtClean="0"/>
              <a:t>29/01/2014</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40542731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5667302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406586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704376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4"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4291954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4"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1031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39548743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9BEADDD-78A1-4F66-A70E-E103214DEE60}" type="datetimeFigureOut">
              <a:rPr lang="es-EC" smtClean="0"/>
              <a:t>29/01/2014</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16EB9CD-E494-4106-B0BB-511D265A50FC}" type="slidenum">
              <a:rPr lang="es-EC" smtClean="0"/>
              <a:t>‹Nº›</a:t>
            </a:fld>
            <a:endParaRPr lang="es-EC"/>
          </a:p>
        </p:txBody>
      </p:sp>
    </p:spTree>
    <p:extLst>
      <p:ext uri="{BB962C8B-B14F-4D97-AF65-F5344CB8AC3E}">
        <p14:creationId xmlns:p14="http://schemas.microsoft.com/office/powerpoint/2010/main" val="23709042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9BEADDD-78A1-4F66-A70E-E103214DEE60}" type="datetimeFigureOut">
              <a:rPr lang="es-EC" smtClean="0"/>
              <a:t>29/01/2014</a:t>
            </a:fld>
            <a:endParaRPr lang="es-EC"/>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EC"/>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6EB9CD-E494-4106-B0BB-511D265A50FC}" type="slidenum">
              <a:rPr lang="es-EC" smtClean="0"/>
              <a:t>‹Nº›</a:t>
            </a:fld>
            <a:endParaRPr lang="es-EC"/>
          </a:p>
        </p:txBody>
      </p:sp>
    </p:spTree>
    <p:extLst>
      <p:ext uri="{BB962C8B-B14F-4D97-AF65-F5344CB8AC3E}">
        <p14:creationId xmlns:p14="http://schemas.microsoft.com/office/powerpoint/2010/main" val="402407237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gif"/><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hyperlink" Target="http://es.wikipedia.org/wiki/Archivo:Turbiny_wiatrowe_ubt.jpeg" TargetMode="External"/><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s.wikipedia.org/wiki/Archivo:Turbiny_wiatrowe_ubt.jpeg" TargetMode="Externa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es.wikipedia.org/wiki/Archivo:Caracoles.png" TargetMode="Externa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es.wikipedia.org/wiki/Archivo:Windaltamont-cr.jpg" TargetMode="Externa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43669" y="2647318"/>
            <a:ext cx="8825658" cy="1570542"/>
          </a:xfrm>
        </p:spPr>
        <p:txBody>
          <a:bodyPr/>
          <a:lstStyle/>
          <a:p>
            <a:r>
              <a:rPr lang="es-EC" dirty="0" smtClean="0"/>
              <a:t>ENERGIA EOLICA.</a:t>
            </a:r>
            <a:endParaRPr lang="es-EC" dirty="0"/>
          </a:p>
        </p:txBody>
      </p:sp>
      <p:pic>
        <p:nvPicPr>
          <p:cNvPr id="4" name="Picture 2"/>
          <p:cNvPicPr>
            <a:picLocks noChangeAspect="1" noChangeArrowheads="1"/>
          </p:cNvPicPr>
          <p:nvPr/>
        </p:nvPicPr>
        <p:blipFill>
          <a:blip r:embed="rId2"/>
          <a:srcRect b="9940"/>
          <a:stretch>
            <a:fillRect/>
          </a:stretch>
        </p:blipFill>
        <p:spPr bwMode="auto">
          <a:xfrm>
            <a:off x="603361" y="594370"/>
            <a:ext cx="3309944" cy="2009142"/>
          </a:xfrm>
          <a:prstGeom prst="rect">
            <a:avLst/>
          </a:prstGeom>
          <a:ln>
            <a:noFill/>
          </a:ln>
          <a:effectLst>
            <a:outerShdw blurRad="292100" dist="139700" dir="2700000" algn="tl" rotWithShape="0">
              <a:srgbClr val="333333">
                <a:alpha val="65000"/>
              </a:srgbClr>
            </a:outerShdw>
          </a:effectLst>
        </p:spPr>
      </p:pic>
      <p:pic>
        <p:nvPicPr>
          <p:cNvPr id="5" name="Picture 3"/>
          <p:cNvPicPr>
            <a:picLocks noChangeAspect="1" noChangeArrowheads="1"/>
          </p:cNvPicPr>
          <p:nvPr/>
        </p:nvPicPr>
        <p:blipFill>
          <a:blip r:embed="rId3"/>
          <a:srcRect t="11647" r="90" b="9517"/>
          <a:stretch>
            <a:fillRect/>
          </a:stretch>
        </p:blipFill>
        <p:spPr bwMode="auto">
          <a:xfrm>
            <a:off x="7967395" y="4777379"/>
            <a:ext cx="3214710" cy="1605914"/>
          </a:xfrm>
          <a:prstGeom prst="rect">
            <a:avLst/>
          </a:prstGeom>
          <a:ln>
            <a:noFill/>
          </a:ln>
          <a:effectLst>
            <a:outerShdw blurRad="292100" dist="139700" dir="2700000" algn="tl" rotWithShape="0">
              <a:srgbClr val="333333">
                <a:alpha val="65000"/>
              </a:srgbClr>
            </a:outerShdw>
          </a:effectLst>
        </p:spPr>
      </p:pic>
      <p:pic>
        <p:nvPicPr>
          <p:cNvPr id="6" name="3 Imagen" descr="http://upload.wikimedia.org/wikipedia/commons/thumb/f/f2/Turbiny_wiatrowe_ubt.jpeg/350px-Turbiny_wiatrowe_ubt.jpeg">
            <a:hlinkClick r:id="rId4"/>
          </p:cNvPr>
          <p:cNvPicPr/>
          <p:nvPr/>
        </p:nvPicPr>
        <p:blipFill>
          <a:blip r:embed="rId5" cstate="print"/>
          <a:srcRect/>
          <a:stretch>
            <a:fillRect/>
          </a:stretch>
        </p:blipFill>
        <p:spPr bwMode="auto">
          <a:xfrm>
            <a:off x="3460502" y="1660529"/>
            <a:ext cx="3071834" cy="1481134"/>
          </a:xfrm>
          <a:prstGeom prst="rect">
            <a:avLst/>
          </a:prstGeom>
          <a:ln>
            <a:noFill/>
          </a:ln>
          <a:effectLst>
            <a:outerShdw blurRad="292100" dist="139700" dir="2700000" algn="tl" rotWithShape="0">
              <a:srgbClr val="333333">
                <a:alpha val="65000"/>
              </a:srgbClr>
            </a:outerShdw>
          </a:effectLst>
        </p:spPr>
      </p:pic>
      <p:pic>
        <p:nvPicPr>
          <p:cNvPr id="7"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0" y="6096000"/>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95229" y="6091372"/>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390458" y="6091372"/>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085687" y="6096000"/>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86192"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486697"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171374"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797941"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436494"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128503"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809690" y="6103178"/>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493343" y="6091372"/>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837312" y="0"/>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117550" y="13154"/>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8397788" y="13154"/>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678026" y="13154"/>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952962" y="0"/>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227898" y="42450"/>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502834" y="13154"/>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788709" y="24436"/>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from225[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052706" y="-11682"/>
            <a:ext cx="45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 descr="windpow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4055604"/>
            <a:ext cx="2052964" cy="1725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4" descr="parqu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17662" y="913854"/>
            <a:ext cx="2384999" cy="15282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descr="eolic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7272" y="1612398"/>
            <a:ext cx="2377756" cy="15103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0" descr="vindros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5687" y="4623630"/>
            <a:ext cx="1558791" cy="13124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00034667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02937" y="3531663"/>
            <a:ext cx="1103471" cy="24914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719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784807" y="4880864"/>
            <a:ext cx="8641724" cy="888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Rectángulo 6"/>
          <p:cNvSpPr/>
          <p:nvPr/>
        </p:nvSpPr>
        <p:spPr>
          <a:xfrm>
            <a:off x="1784807" y="3811994"/>
            <a:ext cx="8641724" cy="888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p:cNvSpPr/>
          <p:nvPr/>
        </p:nvSpPr>
        <p:spPr>
          <a:xfrm>
            <a:off x="1784807" y="2743124"/>
            <a:ext cx="8641724" cy="888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4"/>
          <p:cNvSpPr/>
          <p:nvPr/>
        </p:nvSpPr>
        <p:spPr>
          <a:xfrm>
            <a:off x="1784807" y="1674254"/>
            <a:ext cx="8641724" cy="888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Título 1"/>
          <p:cNvSpPr>
            <a:spLocks noGrp="1"/>
          </p:cNvSpPr>
          <p:nvPr>
            <p:ph type="title"/>
          </p:nvPr>
        </p:nvSpPr>
        <p:spPr>
          <a:xfrm>
            <a:off x="2024150" y="375444"/>
            <a:ext cx="7750915" cy="1002595"/>
          </a:xfrm>
        </p:spPr>
        <p:txBody>
          <a:bodyPr/>
          <a:lstStyle/>
          <a:p>
            <a:r>
              <a:rPr lang="es-EC" dirty="0" smtClean="0"/>
              <a:t>QUE ES LA ENERGIA EOLICA?</a:t>
            </a:r>
            <a:endParaRPr lang="es-EC" dirty="0"/>
          </a:p>
        </p:txBody>
      </p:sp>
      <p:sp>
        <p:nvSpPr>
          <p:cNvPr id="4" name="2 Marcador de contenido"/>
          <p:cNvSpPr txBox="1">
            <a:spLocks/>
          </p:cNvSpPr>
          <p:nvPr/>
        </p:nvSpPr>
        <p:spPr>
          <a:xfrm>
            <a:off x="1784807" y="1918340"/>
            <a:ext cx="8229600" cy="41100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s-ES" dirty="0" smtClean="0"/>
              <a:t>Se genera por el movimiento de masas de aire o viento.</a:t>
            </a:r>
          </a:p>
          <a:p>
            <a:pPr marL="0" indent="0" algn="just">
              <a:buNone/>
            </a:pPr>
            <a:endParaRPr lang="es-ES" dirty="0" smtClean="0"/>
          </a:p>
          <a:p>
            <a:pPr algn="just"/>
            <a:r>
              <a:rPr lang="es-ES" dirty="0" smtClean="0"/>
              <a:t>Dicho movimiento se produce por la diferencia de presiones en distintos lugares del planeta.</a:t>
            </a:r>
          </a:p>
          <a:p>
            <a:pPr marL="0" indent="0" algn="just">
              <a:buNone/>
            </a:pPr>
            <a:endParaRPr lang="es-ES" dirty="0" smtClean="0"/>
          </a:p>
          <a:p>
            <a:pPr algn="just"/>
            <a:r>
              <a:rPr lang="es-ES" dirty="0" smtClean="0"/>
              <a:t>Es más importante el origen de los vientos en lugares específicos.</a:t>
            </a:r>
          </a:p>
          <a:p>
            <a:pPr algn="just"/>
            <a:endParaRPr lang="es-ES" dirty="0" smtClean="0"/>
          </a:p>
          <a:p>
            <a:pPr algn="just"/>
            <a:r>
              <a:rPr lang="es-ES" dirty="0" smtClean="0"/>
              <a:t>Vientos locales: brisa marinas, y vientos de montaña.</a:t>
            </a:r>
          </a:p>
          <a:p>
            <a:endParaRPr lang="es-ES" dirty="0"/>
          </a:p>
        </p:txBody>
      </p:sp>
      <p:sp>
        <p:nvSpPr>
          <p:cNvPr id="9" name="Flecha derecha 8"/>
          <p:cNvSpPr/>
          <p:nvPr/>
        </p:nvSpPr>
        <p:spPr>
          <a:xfrm>
            <a:off x="566671" y="1866825"/>
            <a:ext cx="978408"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C"/>
          </a:p>
        </p:txBody>
      </p:sp>
      <p:sp>
        <p:nvSpPr>
          <p:cNvPr id="10" name="Flecha derecha 9"/>
          <p:cNvSpPr/>
          <p:nvPr/>
        </p:nvSpPr>
        <p:spPr>
          <a:xfrm>
            <a:off x="566671" y="2820397"/>
            <a:ext cx="978408"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C"/>
          </a:p>
        </p:txBody>
      </p:sp>
      <p:sp>
        <p:nvSpPr>
          <p:cNvPr id="11" name="Flecha derecha 10"/>
          <p:cNvSpPr/>
          <p:nvPr/>
        </p:nvSpPr>
        <p:spPr>
          <a:xfrm>
            <a:off x="566671" y="3973363"/>
            <a:ext cx="978408"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C"/>
          </a:p>
        </p:txBody>
      </p:sp>
      <p:sp>
        <p:nvSpPr>
          <p:cNvPr id="12" name="Flecha derecha 11"/>
          <p:cNvSpPr/>
          <p:nvPr/>
        </p:nvSpPr>
        <p:spPr>
          <a:xfrm>
            <a:off x="566671" y="5082869"/>
            <a:ext cx="978408"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C"/>
          </a:p>
        </p:txBody>
      </p:sp>
      <p:pic>
        <p:nvPicPr>
          <p:cNvPr id="13"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6509" y="276369"/>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4208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ipse 11"/>
          <p:cNvSpPr/>
          <p:nvPr/>
        </p:nvSpPr>
        <p:spPr>
          <a:xfrm>
            <a:off x="3718219" y="4817266"/>
            <a:ext cx="3260504" cy="9144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a:p>
        </p:txBody>
      </p:sp>
      <p:sp>
        <p:nvSpPr>
          <p:cNvPr id="11" name="Elipse 10"/>
          <p:cNvSpPr/>
          <p:nvPr/>
        </p:nvSpPr>
        <p:spPr>
          <a:xfrm>
            <a:off x="3032972" y="3580783"/>
            <a:ext cx="8570893" cy="1206573"/>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a:p>
        </p:txBody>
      </p:sp>
      <p:sp>
        <p:nvSpPr>
          <p:cNvPr id="10" name="Elipse 9"/>
          <p:cNvSpPr/>
          <p:nvPr/>
        </p:nvSpPr>
        <p:spPr>
          <a:xfrm>
            <a:off x="2446984" y="2632531"/>
            <a:ext cx="4172755" cy="9144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a:p>
        </p:txBody>
      </p:sp>
      <p:sp>
        <p:nvSpPr>
          <p:cNvPr id="9" name="Elipse 8"/>
          <p:cNvSpPr/>
          <p:nvPr/>
        </p:nvSpPr>
        <p:spPr>
          <a:xfrm>
            <a:off x="360607" y="1611062"/>
            <a:ext cx="4172755" cy="9144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a:p>
        </p:txBody>
      </p:sp>
      <p:sp>
        <p:nvSpPr>
          <p:cNvPr id="2" name="Título 1"/>
          <p:cNvSpPr>
            <a:spLocks noGrp="1"/>
          </p:cNvSpPr>
          <p:nvPr>
            <p:ph type="title"/>
          </p:nvPr>
        </p:nvSpPr>
        <p:spPr/>
        <p:txBody>
          <a:bodyPr/>
          <a:lstStyle/>
          <a:p>
            <a:r>
              <a:rPr lang="es-EC" dirty="0" smtClean="0"/>
              <a:t>CARACTERISTICAS.-</a:t>
            </a:r>
            <a:endParaRPr lang="es-EC" dirty="0"/>
          </a:p>
        </p:txBody>
      </p:sp>
      <p:sp>
        <p:nvSpPr>
          <p:cNvPr id="4" name="2 Marcador de contenido"/>
          <p:cNvSpPr>
            <a:spLocks noGrp="1"/>
          </p:cNvSpPr>
          <p:nvPr>
            <p:ph idx="1"/>
          </p:nvPr>
        </p:nvSpPr>
        <p:spPr>
          <a:xfrm>
            <a:off x="528638" y="1853249"/>
            <a:ext cx="3837300" cy="606616"/>
          </a:xfrm>
        </p:spPr>
        <p:txBody>
          <a:bodyPr>
            <a:normAutofit/>
          </a:bodyPr>
          <a:lstStyle/>
          <a:p>
            <a:pPr algn="just"/>
            <a:r>
              <a:rPr lang="es-ES" dirty="0" smtClean="0"/>
              <a:t>Es un recurso abundante.</a:t>
            </a:r>
          </a:p>
          <a:p>
            <a:pPr marL="0" indent="0" algn="just">
              <a:buNone/>
            </a:pPr>
            <a:endParaRPr lang="es-ES" dirty="0" smtClean="0"/>
          </a:p>
          <a:p>
            <a:pPr marL="0" indent="0">
              <a:buNone/>
            </a:pPr>
            <a:endParaRPr lang="es-ES" dirty="0"/>
          </a:p>
        </p:txBody>
      </p:sp>
      <p:sp>
        <p:nvSpPr>
          <p:cNvPr id="5" name="2 Marcador de contenido"/>
          <p:cNvSpPr txBox="1">
            <a:spLocks/>
          </p:cNvSpPr>
          <p:nvPr/>
        </p:nvSpPr>
        <p:spPr>
          <a:xfrm>
            <a:off x="2821078" y="2900130"/>
            <a:ext cx="2626686" cy="5814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s-ES" dirty="0" smtClean="0"/>
              <a:t>Energía limpia.</a:t>
            </a:r>
          </a:p>
          <a:p>
            <a:pPr marL="0" indent="0">
              <a:buNone/>
            </a:pPr>
            <a:endParaRPr lang="es-ES" dirty="0"/>
          </a:p>
        </p:txBody>
      </p:sp>
      <p:sp>
        <p:nvSpPr>
          <p:cNvPr id="6" name="2 Marcador de contenido"/>
          <p:cNvSpPr txBox="1">
            <a:spLocks/>
          </p:cNvSpPr>
          <p:nvPr/>
        </p:nvSpPr>
        <p:spPr>
          <a:xfrm>
            <a:off x="3213279" y="3862463"/>
            <a:ext cx="8229600" cy="81707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s-ES" dirty="0" smtClean="0"/>
              <a:t>Ayuda a disminuir las emisiones de gases de efecto invernadero.</a:t>
            </a:r>
          </a:p>
          <a:p>
            <a:pPr marL="0" indent="0">
              <a:buNone/>
            </a:pPr>
            <a:endParaRPr lang="es-ES" dirty="0"/>
          </a:p>
        </p:txBody>
      </p:sp>
      <p:sp>
        <p:nvSpPr>
          <p:cNvPr id="7" name="2 Marcador de contenido"/>
          <p:cNvSpPr txBox="1">
            <a:spLocks/>
          </p:cNvSpPr>
          <p:nvPr/>
        </p:nvSpPr>
        <p:spPr>
          <a:xfrm>
            <a:off x="4032680" y="5119805"/>
            <a:ext cx="2631583" cy="58356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s-ES" dirty="0" smtClean="0"/>
              <a:t>Energía Verde.</a:t>
            </a:r>
          </a:p>
          <a:p>
            <a:pPr marL="0" indent="0">
              <a:buNone/>
            </a:pPr>
            <a:endParaRPr lang="es-ES" dirty="0"/>
          </a:p>
        </p:txBody>
      </p:sp>
      <p:pic>
        <p:nvPicPr>
          <p:cNvPr id="8" name="3 Imagen" descr="http://upload.wikimedia.org/wikipedia/commons/thumb/f/f2/Turbiny_wiatrowe_ubt.jpeg/350px-Turbiny_wiatrowe_ubt.jpeg">
            <a:hlinkClick r:id="rId2"/>
          </p:cNvPr>
          <p:cNvPicPr/>
          <p:nvPr/>
        </p:nvPicPr>
        <p:blipFill>
          <a:blip r:embed="rId3" cstate="print"/>
          <a:srcRect/>
          <a:stretch>
            <a:fillRect/>
          </a:stretch>
        </p:blipFill>
        <p:spPr bwMode="auto">
          <a:xfrm>
            <a:off x="7901793" y="4961220"/>
            <a:ext cx="3071834" cy="1481134"/>
          </a:xfrm>
          <a:prstGeom prst="rect">
            <a:avLst/>
          </a:prstGeom>
          <a:ln>
            <a:noFill/>
          </a:ln>
          <a:effectLst>
            <a:outerShdw blurRad="292100" dist="139700" dir="2700000" algn="tl" rotWithShape="0">
              <a:srgbClr val="333333">
                <a:alpha val="65000"/>
              </a:srgbClr>
            </a:outerShdw>
          </a:effectLst>
        </p:spPr>
      </p:pic>
      <p:pic>
        <p:nvPicPr>
          <p:cNvPr id="17" name="Picture 6" descr="from225[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212103" y="344902"/>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687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287887" y="3853300"/>
            <a:ext cx="10071279" cy="119904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5" name="Rectángulo 4"/>
          <p:cNvSpPr/>
          <p:nvPr/>
        </p:nvSpPr>
        <p:spPr>
          <a:xfrm>
            <a:off x="1287887" y="1853248"/>
            <a:ext cx="10071279" cy="1199045"/>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2" name="Título 1"/>
          <p:cNvSpPr>
            <a:spLocks noGrp="1"/>
          </p:cNvSpPr>
          <p:nvPr>
            <p:ph type="title"/>
          </p:nvPr>
        </p:nvSpPr>
        <p:spPr/>
        <p:txBody>
          <a:bodyPr/>
          <a:lstStyle/>
          <a:p>
            <a:r>
              <a:rPr lang="es-EC" dirty="0" smtClean="0"/>
              <a:t>COMO SE PRODUCE Y SE OBTIENE.</a:t>
            </a:r>
            <a:endParaRPr lang="es-EC" dirty="0"/>
          </a:p>
        </p:txBody>
      </p:sp>
      <p:sp>
        <p:nvSpPr>
          <p:cNvPr id="4" name="2 Marcador de contenido"/>
          <p:cNvSpPr>
            <a:spLocks noGrp="1"/>
          </p:cNvSpPr>
          <p:nvPr>
            <p:ph idx="1"/>
          </p:nvPr>
        </p:nvSpPr>
        <p:spPr>
          <a:xfrm>
            <a:off x="1413975" y="2097946"/>
            <a:ext cx="9790643" cy="4161186"/>
          </a:xfrm>
        </p:spPr>
        <p:txBody>
          <a:bodyPr>
            <a:normAutofit/>
          </a:bodyPr>
          <a:lstStyle/>
          <a:p>
            <a:pPr algn="just"/>
            <a:r>
              <a:rPr lang="es-ES" dirty="0" smtClean="0"/>
              <a:t>Los vientos se generan por el movimiento de masas de aire desde una zona de alta presión atmosférica a zonas de baja presión.</a:t>
            </a:r>
          </a:p>
          <a:p>
            <a:pPr marL="0" indent="0" algn="just">
              <a:buNone/>
            </a:pPr>
            <a:endParaRPr lang="es-ES" dirty="0" smtClean="0"/>
          </a:p>
          <a:p>
            <a:pPr marL="0" indent="0" algn="just">
              <a:buNone/>
            </a:pPr>
            <a:endParaRPr lang="es-ES" dirty="0"/>
          </a:p>
          <a:p>
            <a:pPr marL="0" indent="0" algn="just">
              <a:buNone/>
            </a:pPr>
            <a:endParaRPr lang="es-ES" dirty="0" smtClean="0"/>
          </a:p>
          <a:p>
            <a:pPr algn="just"/>
            <a:r>
              <a:rPr lang="es-ES" dirty="0" smtClean="0"/>
              <a:t>El aire sobre mares y lagos se mantiene frío mientras que sobre los continentes se calienta, expande, aliviana y eleva.</a:t>
            </a:r>
            <a:endParaRPr lang="es-ES" dirty="0"/>
          </a:p>
        </p:txBody>
      </p:sp>
      <p:pic>
        <p:nvPicPr>
          <p:cNvPr id="7"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520435" y="5312008"/>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311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TRANSFORMACION.-</a:t>
            </a:r>
            <a:endParaRPr lang="es-EC" dirty="0"/>
          </a:p>
        </p:txBody>
      </p:sp>
      <p:sp>
        <p:nvSpPr>
          <p:cNvPr id="4" name="2 Marcador de contenido"/>
          <p:cNvSpPr>
            <a:spLocks noGrp="1"/>
          </p:cNvSpPr>
          <p:nvPr>
            <p:ph idx="1"/>
          </p:nvPr>
        </p:nvSpPr>
        <p:spPr>
          <a:xfrm>
            <a:off x="1643097" y="1853248"/>
            <a:ext cx="8407737" cy="4380127"/>
          </a:xfrm>
        </p:spPr>
        <p:txBody>
          <a:bodyPr>
            <a:normAutofit/>
          </a:bodyPr>
          <a:lstStyle/>
          <a:p>
            <a:pPr algn="just"/>
            <a:r>
              <a:rPr lang="es-ES" dirty="0" smtClean="0"/>
              <a:t>Para esto se utilizan aeromotores.</a:t>
            </a:r>
          </a:p>
          <a:p>
            <a:pPr algn="just"/>
            <a:endParaRPr lang="es-ES" dirty="0" smtClean="0"/>
          </a:p>
          <a:p>
            <a:pPr algn="just"/>
            <a:r>
              <a:rPr lang="es-ES" dirty="0" smtClean="0"/>
              <a:t>Ellos convierten </a:t>
            </a:r>
            <a:r>
              <a:rPr lang="es-ES" dirty="0" smtClean="0"/>
              <a:t>la </a:t>
            </a:r>
            <a:r>
              <a:rPr lang="es-ES" dirty="0" smtClean="0"/>
              <a:t>energía eólica en energía mecánica de rotación.</a:t>
            </a:r>
          </a:p>
          <a:p>
            <a:pPr algn="just"/>
            <a:endParaRPr lang="es-ES" dirty="0" smtClean="0"/>
          </a:p>
          <a:p>
            <a:pPr algn="just"/>
            <a:r>
              <a:rPr lang="es-ES" dirty="0" smtClean="0"/>
              <a:t>Con esa energía se encienden las máquinas operatrices para producir energía eléctrica.</a:t>
            </a:r>
          </a:p>
          <a:p>
            <a:pPr algn="just"/>
            <a:endParaRPr lang="es-ES" dirty="0" smtClean="0"/>
          </a:p>
          <a:p>
            <a:pPr algn="just"/>
            <a:r>
              <a:rPr lang="es-ES" dirty="0" smtClean="0"/>
              <a:t>Este sistema se denomina </a:t>
            </a:r>
            <a:r>
              <a:rPr lang="es-ES" b="1" i="1" dirty="0" smtClean="0"/>
              <a:t>aerogenerador.</a:t>
            </a:r>
          </a:p>
          <a:p>
            <a:pPr algn="just"/>
            <a:endParaRPr lang="es-ES" dirty="0"/>
          </a:p>
        </p:txBody>
      </p:sp>
      <p:sp>
        <p:nvSpPr>
          <p:cNvPr id="5" name="Flecha derecha 4"/>
          <p:cNvSpPr/>
          <p:nvPr/>
        </p:nvSpPr>
        <p:spPr>
          <a:xfrm>
            <a:off x="450760" y="185324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lecha derecha 5"/>
          <p:cNvSpPr/>
          <p:nvPr/>
        </p:nvSpPr>
        <p:spPr>
          <a:xfrm>
            <a:off x="450760" y="27691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Flecha derecha 6"/>
          <p:cNvSpPr/>
          <p:nvPr/>
        </p:nvSpPr>
        <p:spPr>
          <a:xfrm>
            <a:off x="450760" y="380099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Flecha derecha 7"/>
          <p:cNvSpPr/>
          <p:nvPr/>
        </p:nvSpPr>
        <p:spPr>
          <a:xfrm>
            <a:off x="450760" y="49708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9"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03991" y="455363"/>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694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AEROGENERADOR.-</a:t>
            </a:r>
            <a:endParaRPr lang="es-EC" dirty="0"/>
          </a:p>
        </p:txBody>
      </p:sp>
      <p:sp>
        <p:nvSpPr>
          <p:cNvPr id="4" name="2 Marcador de contenido"/>
          <p:cNvSpPr>
            <a:spLocks noGrp="1"/>
          </p:cNvSpPr>
          <p:nvPr>
            <p:ph idx="1"/>
          </p:nvPr>
        </p:nvSpPr>
        <p:spPr>
          <a:xfrm>
            <a:off x="1729362" y="1853248"/>
            <a:ext cx="8229600" cy="3824294"/>
          </a:xfrm>
        </p:spPr>
        <p:txBody>
          <a:bodyPr/>
          <a:lstStyle/>
          <a:p>
            <a:r>
              <a:rPr lang="es-ES" dirty="0" smtClean="0"/>
              <a:t>El viento mueve una hélice.</a:t>
            </a:r>
          </a:p>
          <a:p>
            <a:endParaRPr lang="es-ES" dirty="0" smtClean="0"/>
          </a:p>
          <a:p>
            <a:r>
              <a:rPr lang="es-ES" dirty="0" smtClean="0"/>
              <a:t>Este movimiento hace girar el rotor de un generador.</a:t>
            </a:r>
          </a:p>
          <a:p>
            <a:endParaRPr lang="es-ES" dirty="0" smtClean="0"/>
          </a:p>
          <a:p>
            <a:r>
              <a:rPr lang="es-ES" dirty="0" smtClean="0"/>
              <a:t>Ese rotor llamado </a:t>
            </a:r>
            <a:r>
              <a:rPr lang="es-ES" b="1" i="1" dirty="0" smtClean="0"/>
              <a:t>alternador </a:t>
            </a:r>
            <a:r>
              <a:rPr lang="es-ES" dirty="0" smtClean="0"/>
              <a:t>es el que produce electricidad.</a:t>
            </a:r>
          </a:p>
          <a:p>
            <a:endParaRPr lang="es-ES" dirty="0"/>
          </a:p>
        </p:txBody>
      </p:sp>
      <p:pic>
        <p:nvPicPr>
          <p:cNvPr id="5" name="3 Imagen" descr="http://upload.wikimedia.org/wikipedia/commons/thumb/a/a1/Caracoles.png/350px-Caracoles.png">
            <a:hlinkClick r:id="rId2"/>
          </p:cNvPr>
          <p:cNvPicPr/>
          <p:nvPr/>
        </p:nvPicPr>
        <p:blipFill>
          <a:blip r:embed="rId3" cstate="print"/>
          <a:srcRect/>
          <a:stretch>
            <a:fillRect/>
          </a:stretch>
        </p:blipFill>
        <p:spPr bwMode="auto">
          <a:xfrm>
            <a:off x="6881597" y="4215025"/>
            <a:ext cx="4184948" cy="2198654"/>
          </a:xfrm>
          <a:prstGeom prst="rect">
            <a:avLst/>
          </a:prstGeom>
          <a:ln>
            <a:noFill/>
          </a:ln>
          <a:effectLst>
            <a:outerShdw blurRad="292100" dist="139700" dir="2700000" algn="tl" rotWithShape="0">
              <a:srgbClr val="333333">
                <a:alpha val="65000"/>
              </a:srgbClr>
            </a:outerShdw>
          </a:effectLst>
        </p:spPr>
      </p:pic>
      <p:sp>
        <p:nvSpPr>
          <p:cNvPr id="6" name="Conector 5"/>
          <p:cNvSpPr/>
          <p:nvPr/>
        </p:nvSpPr>
        <p:spPr>
          <a:xfrm>
            <a:off x="959137" y="1853248"/>
            <a:ext cx="457200" cy="457200"/>
          </a:xfrm>
          <a:prstGeom prst="flowChartConnecto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C"/>
          </a:p>
        </p:txBody>
      </p:sp>
      <p:sp>
        <p:nvSpPr>
          <p:cNvPr id="7" name="Conector 6"/>
          <p:cNvSpPr/>
          <p:nvPr/>
        </p:nvSpPr>
        <p:spPr>
          <a:xfrm>
            <a:off x="987775" y="2697212"/>
            <a:ext cx="457200" cy="457200"/>
          </a:xfrm>
          <a:prstGeom prst="flowChartConnecto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C"/>
          </a:p>
        </p:txBody>
      </p:sp>
      <p:sp>
        <p:nvSpPr>
          <p:cNvPr id="8" name="Conector 7"/>
          <p:cNvSpPr/>
          <p:nvPr/>
        </p:nvSpPr>
        <p:spPr>
          <a:xfrm>
            <a:off x="959137" y="3541176"/>
            <a:ext cx="457200" cy="457200"/>
          </a:xfrm>
          <a:prstGeom prst="flowChartConnecto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C"/>
          </a:p>
        </p:txBody>
      </p:sp>
      <p:pic>
        <p:nvPicPr>
          <p:cNvPr id="9" name="Picture 6" descr="from225[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46111" y="5229104"/>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1462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PARTES DE UN AEROGENERADOR.-</a:t>
            </a:r>
            <a:endParaRPr lang="es-EC" dirty="0"/>
          </a:p>
        </p:txBody>
      </p:sp>
      <p:pic>
        <p:nvPicPr>
          <p:cNvPr id="4" name="Picture 4" descr="partes-aerogenera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6224" y="1331358"/>
            <a:ext cx="7157797" cy="4232315"/>
          </a:xfrm>
          <a:prstGeom prst="rect">
            <a:avLst/>
          </a:prstGeom>
          <a:ln>
            <a:noFill/>
          </a:ln>
          <a:effectLst>
            <a:outerShdw blurRad="292100" dist="139700" dir="2700000" algn="tl" rotWithShape="0">
              <a:srgbClr val="333333">
                <a:alpha val="65000"/>
              </a:srgbClr>
            </a:outerShdw>
          </a:effectLst>
        </p:spPr>
      </p:pic>
      <p:pic>
        <p:nvPicPr>
          <p:cNvPr id="5" name="Picture 7" descr="173619_im_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850830" y="2613103"/>
            <a:ext cx="4280319" cy="4038835"/>
          </a:xfrm>
          <a:prstGeom prst="rect">
            <a:avLst/>
          </a:prstGeom>
          <a:ln>
            <a:noFill/>
          </a:ln>
          <a:effectLst>
            <a:outerShdw blurRad="292100" dist="139700" dir="2700000" algn="tl" rotWithShape="0">
              <a:srgbClr val="333333">
                <a:alpha val="65000"/>
              </a:srgbClr>
            </a:outerShdw>
          </a:effectLst>
        </p:spPr>
      </p:pic>
      <p:pic>
        <p:nvPicPr>
          <p:cNvPr id="6" name="Picture 6" descr="from225[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424452" y="632416"/>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1619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IMPORTANTE.-</a:t>
            </a:r>
            <a:endParaRPr lang="es-EC" dirty="0"/>
          </a:p>
        </p:txBody>
      </p:sp>
      <p:sp>
        <p:nvSpPr>
          <p:cNvPr id="4" name="2 Marcador de contenido"/>
          <p:cNvSpPr>
            <a:spLocks noGrp="1"/>
          </p:cNvSpPr>
          <p:nvPr>
            <p:ph idx="1"/>
          </p:nvPr>
        </p:nvSpPr>
        <p:spPr>
          <a:xfrm>
            <a:off x="2334669" y="1987567"/>
            <a:ext cx="8229600" cy="1180635"/>
          </a:xfrm>
        </p:spPr>
        <p:style>
          <a:lnRef idx="2">
            <a:schemeClr val="dk1"/>
          </a:lnRef>
          <a:fillRef idx="1">
            <a:schemeClr val="lt1"/>
          </a:fillRef>
          <a:effectRef idx="0">
            <a:schemeClr val="dk1"/>
          </a:effectRef>
          <a:fontRef idx="minor">
            <a:schemeClr val="dk1"/>
          </a:fontRef>
        </p:style>
        <p:txBody>
          <a:bodyPr/>
          <a:lstStyle/>
          <a:p>
            <a:pPr algn="just"/>
            <a:r>
              <a:rPr lang="es-ES" dirty="0" smtClean="0"/>
              <a:t>Para que la producción de energía sea rentable, se suelen agrupar varios aerogeneradores en campos llamados </a:t>
            </a:r>
            <a:r>
              <a:rPr lang="es-ES" b="1" i="1" dirty="0" smtClean="0"/>
              <a:t>Parques eólicos.</a:t>
            </a:r>
            <a:endParaRPr lang="es-ES" b="1" i="1" dirty="0"/>
          </a:p>
        </p:txBody>
      </p:sp>
      <p:pic>
        <p:nvPicPr>
          <p:cNvPr id="5" name="3 Imagen" descr="http://upload.wikimedia.org/wikipedia/commons/3/3a/Windaltamont-cr.jpg">
            <a:hlinkClick r:id="rId2"/>
          </p:cNvPr>
          <p:cNvPicPr/>
          <p:nvPr/>
        </p:nvPicPr>
        <p:blipFill>
          <a:blip r:embed="rId3" cstate="print"/>
          <a:srcRect/>
          <a:stretch>
            <a:fillRect/>
          </a:stretch>
        </p:blipFill>
        <p:spPr bwMode="auto">
          <a:xfrm>
            <a:off x="4546831" y="3534342"/>
            <a:ext cx="3502465" cy="2274030"/>
          </a:xfrm>
          <a:prstGeom prst="rect">
            <a:avLst/>
          </a:prstGeom>
          <a:ln>
            <a:noFill/>
          </a:ln>
          <a:effectLst>
            <a:outerShdw blurRad="292100" dist="139700" dir="2700000" algn="tl" rotWithShape="0">
              <a:srgbClr val="333333">
                <a:alpha val="65000"/>
              </a:srgbClr>
            </a:outerShdw>
          </a:effectLst>
        </p:spPr>
      </p:pic>
      <p:pic>
        <p:nvPicPr>
          <p:cNvPr id="6" name="Picture 6" descr="from225[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424453" y="4861248"/>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653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MOLINO.-</a:t>
            </a:r>
            <a:endParaRPr lang="es-EC" dirty="0"/>
          </a:p>
        </p:txBody>
      </p:sp>
      <p:sp>
        <p:nvSpPr>
          <p:cNvPr id="4" name="2 Marcador de contenido"/>
          <p:cNvSpPr>
            <a:spLocks noGrp="1"/>
          </p:cNvSpPr>
          <p:nvPr>
            <p:ph idx="1"/>
          </p:nvPr>
        </p:nvSpPr>
        <p:spPr>
          <a:xfrm>
            <a:off x="401412" y="1853248"/>
            <a:ext cx="7905461" cy="4637704"/>
          </a:xfrm>
        </p:spPr>
        <p:txBody>
          <a:bodyPr>
            <a:normAutofit lnSpcReduction="10000"/>
          </a:bodyPr>
          <a:lstStyle/>
          <a:p>
            <a:pPr algn="just"/>
            <a:r>
              <a:rPr lang="es-ES" dirty="0" smtClean="0"/>
              <a:t>Es una máquina que trasforma el viento en energía aprovechable.</a:t>
            </a:r>
          </a:p>
          <a:p>
            <a:pPr marL="0" indent="0" algn="just">
              <a:buNone/>
            </a:pPr>
            <a:endParaRPr lang="es-ES" dirty="0"/>
          </a:p>
          <a:p>
            <a:pPr marL="0" indent="0" algn="just">
              <a:buNone/>
            </a:pPr>
            <a:endParaRPr lang="es-ES" dirty="0" smtClean="0"/>
          </a:p>
          <a:p>
            <a:pPr algn="just"/>
            <a:endParaRPr lang="es-ES" dirty="0" smtClean="0"/>
          </a:p>
          <a:p>
            <a:pPr algn="just"/>
            <a:r>
              <a:rPr lang="es-ES" dirty="0" smtClean="0"/>
              <a:t>Esa energía proviene de la acción de la fuerza del viento sobre las aspas oblicuas que se unen en un eje común.</a:t>
            </a:r>
          </a:p>
          <a:p>
            <a:pPr marL="0" indent="0" algn="just">
              <a:buNone/>
            </a:pPr>
            <a:endParaRPr lang="es-ES" dirty="0"/>
          </a:p>
          <a:p>
            <a:pPr marL="0" indent="0" algn="just">
              <a:buNone/>
            </a:pPr>
            <a:endParaRPr lang="es-ES" dirty="0" smtClean="0"/>
          </a:p>
          <a:p>
            <a:pPr algn="just"/>
            <a:endParaRPr lang="es-ES" dirty="0" smtClean="0"/>
          </a:p>
          <a:p>
            <a:pPr algn="just"/>
            <a:r>
              <a:rPr lang="es-ES" dirty="0" smtClean="0"/>
              <a:t>El eje giratorio puede unirse a máquinas para moler granos, bombear agua o generar energía eléctrica.</a:t>
            </a:r>
          </a:p>
        </p:txBody>
      </p:sp>
      <p:pic>
        <p:nvPicPr>
          <p:cNvPr id="5" name="Picture 5" descr="279357-349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6873" y="452718"/>
            <a:ext cx="3098583" cy="4302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echa curvada hacia la derecha 5"/>
          <p:cNvSpPr/>
          <p:nvPr/>
        </p:nvSpPr>
        <p:spPr>
          <a:xfrm>
            <a:off x="158002" y="1039531"/>
            <a:ext cx="731520" cy="1216152"/>
          </a:xfrm>
          <a:prstGeom prst="curved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C">
              <a:solidFill>
                <a:schemeClr val="tx1"/>
              </a:solidFill>
            </a:endParaRPr>
          </a:p>
        </p:txBody>
      </p:sp>
      <p:sp>
        <p:nvSpPr>
          <p:cNvPr id="7" name="Flecha curvada hacia la derecha 6"/>
          <p:cNvSpPr/>
          <p:nvPr/>
        </p:nvSpPr>
        <p:spPr>
          <a:xfrm>
            <a:off x="108653" y="2955948"/>
            <a:ext cx="731520" cy="1216152"/>
          </a:xfrm>
          <a:prstGeom prst="curved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C">
              <a:solidFill>
                <a:schemeClr val="tx1"/>
              </a:solidFill>
            </a:endParaRPr>
          </a:p>
        </p:txBody>
      </p:sp>
      <p:sp>
        <p:nvSpPr>
          <p:cNvPr id="8" name="Flecha curvada hacia la derecha 7"/>
          <p:cNvSpPr/>
          <p:nvPr/>
        </p:nvSpPr>
        <p:spPr>
          <a:xfrm>
            <a:off x="85062" y="4820849"/>
            <a:ext cx="731520" cy="1216152"/>
          </a:xfrm>
          <a:prstGeom prst="curved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C">
              <a:solidFill>
                <a:schemeClr val="tx1"/>
              </a:solidFill>
            </a:endParaRPr>
          </a:p>
        </p:txBody>
      </p:sp>
      <p:pic>
        <p:nvPicPr>
          <p:cNvPr id="11" name="Picture 6" descr="from225[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888092" y="5234735"/>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3761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635617" y="3302658"/>
            <a:ext cx="8718997" cy="11861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4"/>
          <p:cNvSpPr/>
          <p:nvPr/>
        </p:nvSpPr>
        <p:spPr>
          <a:xfrm>
            <a:off x="1635617" y="1853248"/>
            <a:ext cx="8718997" cy="11861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Título 1"/>
          <p:cNvSpPr>
            <a:spLocks noGrp="1"/>
          </p:cNvSpPr>
          <p:nvPr>
            <p:ph type="title"/>
          </p:nvPr>
        </p:nvSpPr>
        <p:spPr/>
        <p:txBody>
          <a:bodyPr/>
          <a:lstStyle/>
          <a:p>
            <a:r>
              <a:rPr lang="es-EC" dirty="0" smtClean="0"/>
              <a:t>TIPOS DE MOLINO.-</a:t>
            </a:r>
            <a:endParaRPr lang="es-EC" dirty="0"/>
          </a:p>
        </p:txBody>
      </p:sp>
      <p:sp>
        <p:nvSpPr>
          <p:cNvPr id="4" name="2 Marcador de contenido"/>
          <p:cNvSpPr>
            <a:spLocks noGrp="1"/>
          </p:cNvSpPr>
          <p:nvPr>
            <p:ph idx="1"/>
          </p:nvPr>
        </p:nvSpPr>
        <p:spPr>
          <a:xfrm>
            <a:off x="1821234" y="2185378"/>
            <a:ext cx="8229600" cy="3752856"/>
          </a:xfrm>
        </p:spPr>
        <p:txBody>
          <a:bodyPr/>
          <a:lstStyle/>
          <a:p>
            <a:pPr algn="just"/>
            <a:r>
              <a:rPr lang="es-ES" dirty="0" smtClean="0"/>
              <a:t>Un molino cuyo eje se conecta a una carga como una bomba, recibe el nombre de </a:t>
            </a:r>
            <a:r>
              <a:rPr lang="es-ES" b="1" i="1" dirty="0" smtClean="0"/>
              <a:t>molino de viento</a:t>
            </a:r>
            <a:r>
              <a:rPr lang="es-ES" dirty="0" smtClean="0"/>
              <a:t>.</a:t>
            </a:r>
          </a:p>
          <a:p>
            <a:pPr algn="just"/>
            <a:endParaRPr lang="es-ES" dirty="0" smtClean="0"/>
          </a:p>
          <a:p>
            <a:pPr algn="just"/>
            <a:r>
              <a:rPr lang="es-ES" dirty="0" smtClean="0"/>
              <a:t>Si se usa para producir electricidad se le denomina </a:t>
            </a:r>
            <a:r>
              <a:rPr lang="es-ES" b="1" i="1" dirty="0" smtClean="0"/>
              <a:t>Generador de turbina de viento.</a:t>
            </a:r>
            <a:endParaRPr lang="es-ES" b="1" i="1" dirty="0"/>
          </a:p>
        </p:txBody>
      </p:sp>
      <p:pic>
        <p:nvPicPr>
          <p:cNvPr id="7"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643394" y="4912764"/>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73871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COSTO DE LA ENERGIA EOLICA.-</a:t>
            </a:r>
            <a:endParaRPr lang="es-EC" dirty="0"/>
          </a:p>
        </p:txBody>
      </p:sp>
      <p:sp>
        <p:nvSpPr>
          <p:cNvPr id="4" name="2 Marcador de contenido"/>
          <p:cNvSpPr>
            <a:spLocks noGrp="1"/>
          </p:cNvSpPr>
          <p:nvPr>
            <p:ph idx="1"/>
          </p:nvPr>
        </p:nvSpPr>
        <p:spPr>
          <a:xfrm>
            <a:off x="1233671" y="1375351"/>
            <a:ext cx="9932311" cy="5283026"/>
          </a:xfrm>
        </p:spPr>
        <p:txBody>
          <a:bodyPr>
            <a:normAutofit lnSpcReduction="10000"/>
          </a:bodyPr>
          <a:lstStyle/>
          <a:p>
            <a:pPr algn="just">
              <a:buNone/>
            </a:pPr>
            <a:r>
              <a:rPr lang="es-ES" sz="1800" dirty="0" smtClean="0"/>
              <a:t>    Este se deduce de un cálculo bastante complejo, para el que se deben tener en cuenta los siguientes factores:</a:t>
            </a:r>
          </a:p>
          <a:p>
            <a:pPr algn="just">
              <a:buNone/>
            </a:pPr>
            <a:endParaRPr lang="es-ES" sz="1800" dirty="0" smtClean="0"/>
          </a:p>
          <a:p>
            <a:pPr algn="just"/>
            <a:r>
              <a:rPr lang="es-ES" sz="1800" dirty="0" smtClean="0"/>
              <a:t>La inversión inicial. El costo del aerogenerador incide en casi el 60 a 70%.</a:t>
            </a:r>
          </a:p>
          <a:p>
            <a:pPr algn="just"/>
            <a:endParaRPr lang="es-ES" sz="1800" dirty="0" smtClean="0"/>
          </a:p>
          <a:p>
            <a:pPr algn="just"/>
            <a:r>
              <a:rPr lang="es-ES" sz="1800" dirty="0" smtClean="0"/>
              <a:t>Hoy el costo medio de una central eólica es de unos 1640 dólares por KW de potencia instalada; y puede variar según la tecnología usada.</a:t>
            </a:r>
          </a:p>
          <a:p>
            <a:pPr algn="just"/>
            <a:endParaRPr lang="es-ES" sz="1800" dirty="0" smtClean="0"/>
          </a:p>
          <a:p>
            <a:pPr algn="just"/>
            <a:r>
              <a:rPr lang="es-ES" sz="1800" dirty="0" smtClean="0"/>
              <a:t>Debe tomarse en cuenta la vida útil de la instalación de casi 20 años, y  la amortización de este costo.</a:t>
            </a:r>
          </a:p>
          <a:p>
            <a:pPr algn="just"/>
            <a:endParaRPr lang="es-ES" sz="1800" dirty="0" smtClean="0"/>
          </a:p>
          <a:p>
            <a:pPr algn="just"/>
            <a:r>
              <a:rPr lang="es-ES" sz="1800" dirty="0" smtClean="0"/>
              <a:t>Los costos de operación y mantenimiento.</a:t>
            </a:r>
          </a:p>
          <a:p>
            <a:pPr algn="just"/>
            <a:endParaRPr lang="es-ES" sz="1800" dirty="0" smtClean="0"/>
          </a:p>
          <a:p>
            <a:pPr algn="just"/>
            <a:r>
              <a:rPr lang="es-ES" sz="1800" dirty="0" smtClean="0"/>
              <a:t>La energía global producida, que depende del tipo de aerogenerador y las características del viento en la central.</a:t>
            </a:r>
            <a:endParaRPr lang="es-ES" sz="1800" dirty="0"/>
          </a:p>
        </p:txBody>
      </p:sp>
      <p:pic>
        <p:nvPicPr>
          <p:cNvPr id="5"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93715" y="2307268"/>
            <a:ext cx="281168" cy="4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28803" y="3091576"/>
            <a:ext cx="281168" cy="4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31946" y="4090668"/>
            <a:ext cx="281168" cy="4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28803" y="5090734"/>
            <a:ext cx="281168" cy="4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93715" y="5855519"/>
            <a:ext cx="281168" cy="4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556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248392"/>
            <a:ext cx="9566835" cy="897828"/>
          </a:xfrm>
        </p:spPr>
        <p:txBody>
          <a:bodyPr/>
          <a:lstStyle/>
          <a:p>
            <a:r>
              <a:rPr lang="es-EC" dirty="0" smtClean="0"/>
              <a:t>VENTAJAS DE LA ENERGIA EOLICA.-</a:t>
            </a:r>
            <a:endParaRPr lang="es-EC" dirty="0"/>
          </a:p>
        </p:txBody>
      </p:sp>
      <p:sp>
        <p:nvSpPr>
          <p:cNvPr id="4" name="Rectangle 2"/>
          <p:cNvSpPr>
            <a:spLocks noChangeArrowheads="1"/>
          </p:cNvSpPr>
          <p:nvPr/>
        </p:nvSpPr>
        <p:spPr bwMode="auto">
          <a:xfrm>
            <a:off x="399244" y="1321313"/>
            <a:ext cx="1099855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sz="3200" dirty="0"/>
          </a:p>
          <a:p>
            <a:pPr lvl="2" eaLnBrk="1" hangingPunct="1">
              <a:buFontTx/>
              <a:buChar char="•"/>
            </a:pPr>
            <a:r>
              <a:rPr lang="es-ES" dirty="0"/>
              <a:t>  Procede indirectamente del sol , que calienta el aire y ocasiona el viento . </a:t>
            </a:r>
          </a:p>
          <a:p>
            <a:pPr eaLnBrk="1" hangingPunct="1">
              <a:buFontTx/>
              <a:buChar char="•"/>
            </a:pPr>
            <a:endParaRPr lang="es-ES" dirty="0"/>
          </a:p>
          <a:p>
            <a:pPr lvl="2" eaLnBrk="1" hangingPunct="1">
              <a:buFontTx/>
              <a:buChar char="•"/>
            </a:pPr>
            <a:r>
              <a:rPr lang="es-ES" dirty="0"/>
              <a:t> Se renueva de forma continua . </a:t>
            </a:r>
          </a:p>
          <a:p>
            <a:pPr lvl="3" eaLnBrk="1" hangingPunct="1">
              <a:buFontTx/>
              <a:buChar char="•"/>
            </a:pPr>
            <a:endParaRPr lang="es-ES" dirty="0"/>
          </a:p>
          <a:p>
            <a:pPr lvl="2" eaLnBrk="1" hangingPunct="1">
              <a:buFontTx/>
              <a:buChar char="•"/>
            </a:pPr>
            <a:r>
              <a:rPr lang="es-ES" dirty="0"/>
              <a:t> Es inagotable . </a:t>
            </a:r>
          </a:p>
          <a:p>
            <a:pPr lvl="3" eaLnBrk="1" hangingPunct="1">
              <a:buFontTx/>
              <a:buChar char="•"/>
            </a:pPr>
            <a:endParaRPr lang="es-ES" dirty="0"/>
          </a:p>
          <a:p>
            <a:pPr lvl="2" eaLnBrk="1" hangingPunct="1">
              <a:buFontTx/>
              <a:buChar char="•"/>
            </a:pPr>
            <a:r>
              <a:rPr lang="es-ES" dirty="0"/>
              <a:t> Es limpia . No contamina . </a:t>
            </a:r>
          </a:p>
          <a:p>
            <a:pPr lvl="3" eaLnBrk="1" hangingPunct="1">
              <a:buFontTx/>
              <a:buChar char="•"/>
            </a:pPr>
            <a:endParaRPr lang="es-ES" dirty="0" smtClean="0"/>
          </a:p>
          <a:p>
            <a:pPr lvl="2" eaLnBrk="1" hangingPunct="1">
              <a:buFontTx/>
              <a:buChar char="•"/>
            </a:pPr>
            <a:r>
              <a:rPr lang="es-ES" dirty="0" smtClean="0"/>
              <a:t> </a:t>
            </a:r>
            <a:r>
              <a:rPr lang="es-ES" dirty="0"/>
              <a:t>Es autóctona y universal . Existe en todo el mundo . </a:t>
            </a:r>
            <a:endParaRPr lang="es-ES" dirty="0" smtClean="0"/>
          </a:p>
          <a:p>
            <a:pPr lvl="2" eaLnBrk="1" hangingPunct="1"/>
            <a:endParaRPr lang="es-ES" dirty="0"/>
          </a:p>
          <a:p>
            <a:pPr lvl="2" eaLnBrk="1" hangingPunct="1">
              <a:buFontTx/>
              <a:buChar char="•"/>
            </a:pPr>
            <a:r>
              <a:rPr lang="es-ES" dirty="0" smtClean="0"/>
              <a:t> </a:t>
            </a:r>
            <a:r>
              <a:rPr lang="es-ES" dirty="0"/>
              <a:t>Cada vez es más barata conforme avanza la tecnología . </a:t>
            </a:r>
          </a:p>
          <a:p>
            <a:pPr lvl="3" eaLnBrk="1" hangingPunct="1">
              <a:buFontTx/>
              <a:buChar char="•"/>
            </a:pPr>
            <a:endParaRPr lang="es-ES" dirty="0"/>
          </a:p>
          <a:p>
            <a:pPr lvl="2" eaLnBrk="1" hangingPunct="1">
              <a:buFontTx/>
              <a:buChar char="•"/>
            </a:pPr>
            <a:r>
              <a:rPr lang="es-ES" dirty="0"/>
              <a:t> Permite el desarrollo sin expoliar la naturaleza , respetando el medio ambiente . </a:t>
            </a:r>
          </a:p>
          <a:p>
            <a:pPr lvl="3" eaLnBrk="1" hangingPunct="1">
              <a:buFontTx/>
              <a:buChar char="•"/>
            </a:pPr>
            <a:endParaRPr lang="es-ES" dirty="0"/>
          </a:p>
          <a:p>
            <a:pPr lvl="2" eaLnBrk="1" hangingPunct="1">
              <a:buFontTx/>
              <a:buChar char="•"/>
            </a:pPr>
            <a:r>
              <a:rPr lang="es-ES" dirty="0"/>
              <a:t> Las instalaciones son fácilmente reversibles. No deja huella . </a:t>
            </a:r>
          </a:p>
          <a:p>
            <a:endParaRPr lang="es-ES" dirty="0"/>
          </a:p>
        </p:txBody>
      </p:sp>
      <p:sp>
        <p:nvSpPr>
          <p:cNvPr id="5" name="Flecha a la derecha con bandas 4"/>
          <p:cNvSpPr/>
          <p:nvPr/>
        </p:nvSpPr>
        <p:spPr>
          <a:xfrm>
            <a:off x="545247" y="1815921"/>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6" name="Flecha a la derecha con bandas 5"/>
          <p:cNvSpPr/>
          <p:nvPr/>
        </p:nvSpPr>
        <p:spPr>
          <a:xfrm>
            <a:off x="521655" y="2403138"/>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7" name="Flecha a la derecha con bandas 6"/>
          <p:cNvSpPr/>
          <p:nvPr/>
        </p:nvSpPr>
        <p:spPr>
          <a:xfrm>
            <a:off x="545247" y="2872301"/>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8" name="Flecha a la derecha con bandas 7"/>
          <p:cNvSpPr/>
          <p:nvPr/>
        </p:nvSpPr>
        <p:spPr>
          <a:xfrm>
            <a:off x="547525" y="3459518"/>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9" name="Flecha a la derecha con bandas 8"/>
          <p:cNvSpPr/>
          <p:nvPr/>
        </p:nvSpPr>
        <p:spPr>
          <a:xfrm>
            <a:off x="523822" y="4028520"/>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10" name="Flecha a la derecha con bandas 9"/>
          <p:cNvSpPr/>
          <p:nvPr/>
        </p:nvSpPr>
        <p:spPr>
          <a:xfrm>
            <a:off x="545247" y="4541343"/>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11" name="Flecha a la derecha con bandas 10"/>
          <p:cNvSpPr/>
          <p:nvPr/>
        </p:nvSpPr>
        <p:spPr>
          <a:xfrm>
            <a:off x="558233" y="5094114"/>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12" name="Flecha a la derecha con bandas 11"/>
          <p:cNvSpPr/>
          <p:nvPr/>
        </p:nvSpPr>
        <p:spPr>
          <a:xfrm>
            <a:off x="558233" y="5646885"/>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pic>
        <p:nvPicPr>
          <p:cNvPr id="13"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419010" y="860477"/>
            <a:ext cx="820541" cy="136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3391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798489" y="1262130"/>
            <a:ext cx="1103719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s-ES" dirty="0">
                <a:latin typeface="+mj-lt"/>
              </a:rPr>
              <a:t>Crea puestos de trabajo en las zonas en las que se construye y en las plantas de ensamblaje. </a:t>
            </a:r>
          </a:p>
          <a:p>
            <a:pPr eaLnBrk="1" hangingPunct="1">
              <a:spcBef>
                <a:spcPct val="50000"/>
              </a:spcBef>
              <a:buFontTx/>
              <a:buChar char="•"/>
            </a:pPr>
            <a:endParaRPr lang="es-ES" dirty="0">
              <a:latin typeface="+mj-lt"/>
            </a:endParaRPr>
          </a:p>
          <a:p>
            <a:pPr eaLnBrk="1" hangingPunct="1">
              <a:spcBef>
                <a:spcPct val="50000"/>
              </a:spcBef>
              <a:buFontTx/>
              <a:buChar char="•"/>
            </a:pPr>
            <a:r>
              <a:rPr lang="es-ES" dirty="0">
                <a:latin typeface="+mj-lt"/>
              </a:rPr>
              <a:t>Su instalación es rápida, entre 6 meses y un año. </a:t>
            </a:r>
          </a:p>
          <a:p>
            <a:pPr eaLnBrk="1" hangingPunct="1">
              <a:spcBef>
                <a:spcPct val="50000"/>
              </a:spcBef>
              <a:buFontTx/>
              <a:buChar char="•"/>
            </a:pPr>
            <a:endParaRPr lang="es-ES" dirty="0">
              <a:latin typeface="+mj-lt"/>
            </a:endParaRPr>
          </a:p>
          <a:p>
            <a:pPr eaLnBrk="1" hangingPunct="1">
              <a:buFontTx/>
              <a:buChar char="•"/>
            </a:pPr>
            <a:r>
              <a:rPr lang="es-ES" dirty="0">
                <a:latin typeface="+mj-lt"/>
              </a:rPr>
              <a:t>Estando integrado a sistemas </a:t>
            </a:r>
            <a:r>
              <a:rPr lang="es-ES" dirty="0" err="1">
                <a:latin typeface="+mj-lt"/>
              </a:rPr>
              <a:t>interligados</a:t>
            </a:r>
            <a:r>
              <a:rPr lang="es-ES" dirty="0">
                <a:latin typeface="+mj-lt"/>
              </a:rPr>
              <a:t> de energía eléctrica, permite el ahorro de combustible fósil, o agua almacenada en los embalses. </a:t>
            </a:r>
          </a:p>
          <a:p>
            <a:pPr eaLnBrk="1" hangingPunct="1">
              <a:buFontTx/>
              <a:buChar char="•"/>
            </a:pPr>
            <a:endParaRPr lang="es-ES" dirty="0">
              <a:latin typeface="+mj-lt"/>
            </a:endParaRPr>
          </a:p>
          <a:p>
            <a:pPr eaLnBrk="1" hangingPunct="1">
              <a:buFontTx/>
              <a:buChar char="•"/>
            </a:pPr>
            <a:r>
              <a:rPr lang="es-ES" dirty="0">
                <a:latin typeface="+mj-lt"/>
              </a:rPr>
              <a:t>Puede instalarse en espacios no aptos para otros fines, por ejemplo en zonas desérticas, próximas a la costa, en laderas áridas y muy empinadas para ser cultivables. </a:t>
            </a:r>
          </a:p>
          <a:p>
            <a:pPr eaLnBrk="1" hangingPunct="1">
              <a:spcBef>
                <a:spcPct val="50000"/>
              </a:spcBef>
            </a:pPr>
            <a:endParaRPr lang="es-ES" dirty="0">
              <a:latin typeface="+mj-lt"/>
            </a:endParaRPr>
          </a:p>
        </p:txBody>
      </p:sp>
      <p:sp>
        <p:nvSpPr>
          <p:cNvPr id="5" name="Flecha a la derecha con bandas 4"/>
          <p:cNvSpPr/>
          <p:nvPr/>
        </p:nvSpPr>
        <p:spPr>
          <a:xfrm>
            <a:off x="210395" y="1253082"/>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6" name="Flecha a la derecha con bandas 5"/>
          <p:cNvSpPr/>
          <p:nvPr/>
        </p:nvSpPr>
        <p:spPr>
          <a:xfrm>
            <a:off x="210395" y="2075183"/>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7" name="Flecha a la derecha con bandas 6"/>
          <p:cNvSpPr/>
          <p:nvPr/>
        </p:nvSpPr>
        <p:spPr>
          <a:xfrm>
            <a:off x="210394" y="2869380"/>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sp>
        <p:nvSpPr>
          <p:cNvPr id="8" name="Flecha a la derecha con bandas 7"/>
          <p:cNvSpPr/>
          <p:nvPr/>
        </p:nvSpPr>
        <p:spPr>
          <a:xfrm>
            <a:off x="210394" y="3724752"/>
            <a:ext cx="588093" cy="412124"/>
          </a:xfrm>
          <a:prstGeom prst="strip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pic>
        <p:nvPicPr>
          <p:cNvPr id="10"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836577" y="5384526"/>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3425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697817" y="1880083"/>
            <a:ext cx="835301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dirty="0">
                <a:solidFill>
                  <a:schemeClr val="bg1"/>
                </a:solidFill>
                <a:latin typeface="+mj-lt"/>
              </a:rPr>
              <a:t>El aire al ser un fluido de pequeño peso específico, implica fabricar máquinas grandes y en consecuencia caras. </a:t>
            </a:r>
          </a:p>
        </p:txBody>
      </p:sp>
      <p:sp>
        <p:nvSpPr>
          <p:cNvPr id="2" name="Título 1"/>
          <p:cNvSpPr>
            <a:spLocks noGrp="1"/>
          </p:cNvSpPr>
          <p:nvPr>
            <p:ph type="title"/>
          </p:nvPr>
        </p:nvSpPr>
        <p:spPr/>
        <p:txBody>
          <a:bodyPr/>
          <a:lstStyle/>
          <a:p>
            <a:r>
              <a:rPr lang="es-EC" dirty="0" smtClean="0"/>
              <a:t>DESVENTAJAS.-</a:t>
            </a:r>
            <a:endParaRPr lang="es-EC" dirty="0"/>
          </a:p>
        </p:txBody>
      </p:sp>
      <p:sp>
        <p:nvSpPr>
          <p:cNvPr id="5" name="Rectangle 5"/>
          <p:cNvSpPr>
            <a:spLocks noChangeArrowheads="1"/>
          </p:cNvSpPr>
          <p:nvPr/>
        </p:nvSpPr>
        <p:spPr bwMode="auto">
          <a:xfrm>
            <a:off x="1697817" y="3537679"/>
            <a:ext cx="8038611" cy="2031325"/>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dirty="0">
                <a:solidFill>
                  <a:schemeClr val="bg1"/>
                </a:solidFill>
                <a:latin typeface="+mj-lt"/>
              </a:rPr>
              <a:t>También ha de tenerse especial cuidado a la hora de seleccionar un parque si en las inmediaciones habitan aves, por el riesgo mortandad al impactar con las palas, aunque existen soluciones al respecto como pintar en colores llamativos las palas, situar los molinos adecuadamente dejando "pasillos" a las aves, e, incluso en casos extremos hacer un seguimiento de las aves por radar llegando a parar las turbinas para evitar las colisiones.</a:t>
            </a:r>
          </a:p>
        </p:txBody>
      </p:sp>
      <p:pic>
        <p:nvPicPr>
          <p:cNvPr id="6"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6205" y="1504305"/>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07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389756" y="842203"/>
            <a:ext cx="7704138" cy="1200329"/>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dirty="0">
                <a:solidFill>
                  <a:schemeClr val="bg1"/>
                </a:solidFill>
                <a:latin typeface="+mj-lt"/>
              </a:rPr>
              <a:t>La implantación de la energía eólica a gran escala, puede producir una alteración clara sobre el paisaje, que deberá ser evaluada en función de la situación previa existente en cada localización. </a:t>
            </a:r>
          </a:p>
        </p:txBody>
      </p:sp>
      <p:sp>
        <p:nvSpPr>
          <p:cNvPr id="5" name="Rectangle 2"/>
          <p:cNvSpPr>
            <a:spLocks noChangeArrowheads="1"/>
          </p:cNvSpPr>
          <p:nvPr/>
        </p:nvSpPr>
        <p:spPr bwMode="auto">
          <a:xfrm>
            <a:off x="1389756" y="2701232"/>
            <a:ext cx="7848600" cy="915987"/>
          </a:xfrm>
          <a:prstGeom prst="rect">
            <a:avLst/>
          </a:prstGeom>
          <a:ln/>
        </p:spPr>
        <p:style>
          <a:lnRef idx="2">
            <a:schemeClr val="accent2"/>
          </a:lnRef>
          <a:fillRef idx="1">
            <a:schemeClr val="lt1"/>
          </a:fillRef>
          <a:effectRef idx="0">
            <a:schemeClr val="accent2"/>
          </a:effectRef>
          <a:fontRef idx="minor">
            <a:schemeClr val="dk1"/>
          </a:fontRef>
        </p:style>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dirty="0">
                <a:solidFill>
                  <a:schemeClr val="bg1"/>
                </a:solidFill>
              </a:rPr>
              <a:t>  El impacto paisajístico es una nota importante debido a la disposición de los elementos horizontales que lo componen y la aparición de un elemento vertical como es el aerogenerador. Producen el llamado </a:t>
            </a:r>
            <a:r>
              <a:rPr lang="es-ES" i="1" dirty="0">
                <a:solidFill>
                  <a:schemeClr val="bg1"/>
                </a:solidFill>
              </a:rPr>
              <a:t>efecto discoteca</a:t>
            </a:r>
            <a:r>
              <a:rPr lang="es-ES" dirty="0">
                <a:solidFill>
                  <a:schemeClr val="bg1"/>
                </a:solidFill>
              </a:rPr>
              <a:t>.</a:t>
            </a:r>
          </a:p>
        </p:txBody>
      </p:sp>
      <p:sp>
        <p:nvSpPr>
          <p:cNvPr id="6" name="Rectangle 4"/>
          <p:cNvSpPr>
            <a:spLocks noChangeArrowheads="1"/>
          </p:cNvSpPr>
          <p:nvPr/>
        </p:nvSpPr>
        <p:spPr bwMode="auto">
          <a:xfrm>
            <a:off x="1389756" y="4506845"/>
            <a:ext cx="7418388" cy="1190625"/>
          </a:xfrm>
          <a:prstGeom prst="rect">
            <a:avLst/>
          </a:prstGeom>
          <a:ln/>
        </p:spPr>
        <p:style>
          <a:lnRef idx="2">
            <a:schemeClr val="accent2"/>
          </a:lnRef>
          <a:fillRef idx="1">
            <a:schemeClr val="lt1"/>
          </a:fillRef>
          <a:effectRef idx="0">
            <a:schemeClr val="accent2"/>
          </a:effectRef>
          <a:fontRef idx="minor">
            <a:schemeClr val="dk1"/>
          </a:fontRef>
        </p:style>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dirty="0">
                <a:solidFill>
                  <a:schemeClr val="bg1"/>
                </a:solidFill>
              </a:rPr>
              <a:t>Un impacto negativo es el ruido producido por el giro del rotor, pero su efecto no es mas acusado que el generado por una instalación de tipo industrial de similar entidad, y siempre que estemos muy próximos a los molinos.</a:t>
            </a:r>
          </a:p>
        </p:txBody>
      </p:sp>
      <p:pic>
        <p:nvPicPr>
          <p:cNvPr id="7"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372937" y="545989"/>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6813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0810" y="336809"/>
            <a:ext cx="9404723" cy="1118505"/>
          </a:xfrm>
        </p:spPr>
        <p:txBody>
          <a:bodyPr/>
          <a:lstStyle/>
          <a:p>
            <a:r>
              <a:rPr lang="es-EC" dirty="0" smtClean="0"/>
              <a:t>ENERGIA EOLICA EN EL ECUADOR.-</a:t>
            </a:r>
            <a:endParaRPr lang="es-EC" dirty="0"/>
          </a:p>
        </p:txBody>
      </p:sp>
      <p:sp>
        <p:nvSpPr>
          <p:cNvPr id="4" name="2 Marcador de contenido"/>
          <p:cNvSpPr>
            <a:spLocks noGrp="1"/>
          </p:cNvSpPr>
          <p:nvPr>
            <p:ph idx="1"/>
          </p:nvPr>
        </p:nvSpPr>
        <p:spPr>
          <a:xfrm>
            <a:off x="1320084" y="1654926"/>
            <a:ext cx="9601201" cy="4398144"/>
          </a:xfrm>
        </p:spPr>
        <p:txBody>
          <a:bodyPr>
            <a:normAutofit/>
          </a:bodyPr>
          <a:lstStyle/>
          <a:p>
            <a:pPr algn="just"/>
            <a:r>
              <a:rPr lang="es-EC" sz="2400" dirty="0" smtClean="0"/>
              <a:t>Se inauguró un proyecto en las Islas Galápagos.</a:t>
            </a:r>
          </a:p>
          <a:p>
            <a:pPr algn="just"/>
            <a:endParaRPr lang="es-EC" sz="2400" dirty="0" smtClean="0"/>
          </a:p>
          <a:p>
            <a:pPr algn="just"/>
            <a:r>
              <a:rPr lang="es-EC" sz="2400" dirty="0" smtClean="0"/>
              <a:t>El sistema provee entre 60 y 80% de las necesidades energéticas de San Cristóbal, (segunda isla más poblada)</a:t>
            </a:r>
          </a:p>
          <a:p>
            <a:pPr algn="just"/>
            <a:endParaRPr lang="es-EC" sz="2400" dirty="0" smtClean="0"/>
          </a:p>
          <a:p>
            <a:pPr algn="just"/>
            <a:r>
              <a:rPr lang="es-EC" sz="2400" dirty="0" smtClean="0"/>
              <a:t>Se espera que para el 2015, Galápagos sea considerada zona libre de combustibles fósiles, beneficiando al medio ambiente y al turismo de la región.</a:t>
            </a:r>
          </a:p>
          <a:p>
            <a:pPr algn="just">
              <a:buNone/>
            </a:pPr>
            <a:r>
              <a:rPr lang="es-EC" sz="2400" dirty="0" smtClean="0"/>
              <a:t> </a:t>
            </a:r>
          </a:p>
          <a:p>
            <a:endParaRPr lang="es-EC" dirty="0"/>
          </a:p>
        </p:txBody>
      </p:sp>
      <p:pic>
        <p:nvPicPr>
          <p:cNvPr id="5"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1658" y="1455314"/>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83115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0579" y="404422"/>
            <a:ext cx="9714942" cy="4747127"/>
          </a:xfrm>
        </p:spPr>
        <p:txBody>
          <a:bodyPr/>
          <a:lstStyle/>
          <a:p>
            <a:pPr algn="just"/>
            <a:r>
              <a:rPr lang="es-EC" dirty="0"/>
              <a:t>El costo del proyecto fue de 10 millones de dólares.</a:t>
            </a:r>
          </a:p>
          <a:p>
            <a:pPr algn="just"/>
            <a:endParaRPr lang="es-EC" dirty="0"/>
          </a:p>
          <a:p>
            <a:pPr algn="just"/>
            <a:r>
              <a:rPr lang="es-EC" dirty="0"/>
              <a:t>Generará 2.5 megavatios de energía.</a:t>
            </a:r>
          </a:p>
          <a:p>
            <a:pPr algn="just"/>
            <a:endParaRPr lang="es-EC" dirty="0"/>
          </a:p>
          <a:p>
            <a:pPr algn="just"/>
            <a:r>
              <a:rPr lang="es-EC" dirty="0"/>
              <a:t>El complejo cuenta con tres aerogeneradores de 80 metros de altura, ubicados en una zona elevada de la isla San Cristóbal.</a:t>
            </a:r>
          </a:p>
          <a:p>
            <a:pPr algn="just"/>
            <a:endParaRPr lang="es-EC" dirty="0"/>
          </a:p>
          <a:p>
            <a:pPr algn="just"/>
            <a:r>
              <a:rPr lang="es-EC" dirty="0"/>
              <a:t>El objetivo es mantener el equilibrio entre la conservación de la naturaleza y las personas.</a:t>
            </a:r>
          </a:p>
          <a:p>
            <a:endParaRPr lang="es-EC" dirty="0"/>
          </a:p>
        </p:txBody>
      </p:sp>
      <p:pic>
        <p:nvPicPr>
          <p:cNvPr id="4" name="3 Marcador de contenido" descr="http://elecuadordehoy.org/wp-content/uploads/2008/02/galapagos-eolica.jpg"/>
          <p:cNvPicPr>
            <a:picLocks/>
          </p:cNvPicPr>
          <p:nvPr/>
        </p:nvPicPr>
        <p:blipFill>
          <a:blip r:embed="rId2" cstate="print"/>
          <a:srcRect/>
          <a:stretch>
            <a:fillRect/>
          </a:stretch>
        </p:blipFill>
        <p:spPr bwMode="auto">
          <a:xfrm>
            <a:off x="8336610" y="3677961"/>
            <a:ext cx="3614984" cy="2947176"/>
          </a:xfrm>
          <a:prstGeom prst="rect">
            <a:avLst/>
          </a:prstGeom>
          <a:ln>
            <a:noFill/>
          </a:ln>
          <a:effectLst>
            <a:outerShdw blurRad="292100" dist="139700" dir="2700000" algn="tl" rotWithShape="0">
              <a:srgbClr val="333333">
                <a:alpha val="65000"/>
              </a:srgbClr>
            </a:outerShdw>
          </a:effectLst>
        </p:spPr>
      </p:pic>
      <p:pic>
        <p:nvPicPr>
          <p:cNvPr id="5" name="Picture 6" descr="from225[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875213" y="2079042"/>
            <a:ext cx="838731" cy="13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7320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294" y="1135299"/>
            <a:ext cx="9404723" cy="1400530"/>
          </a:xfrm>
        </p:spPr>
        <p:txBody>
          <a:bodyPr/>
          <a:lstStyle/>
          <a:p>
            <a:r>
              <a:rPr lang="es-EC" dirty="0" smtClean="0"/>
              <a:t>PROYECTO EN ESPOL.-</a:t>
            </a:r>
            <a:endParaRPr lang="es-EC" dirty="0"/>
          </a:p>
        </p:txBody>
      </p:sp>
      <p:sp>
        <p:nvSpPr>
          <p:cNvPr id="3" name="Marcador de contenido 2"/>
          <p:cNvSpPr>
            <a:spLocks noGrp="1"/>
          </p:cNvSpPr>
          <p:nvPr>
            <p:ph idx="1"/>
          </p:nvPr>
        </p:nvSpPr>
        <p:spPr>
          <a:xfrm>
            <a:off x="2236653" y="3057471"/>
            <a:ext cx="8946541" cy="1604682"/>
          </a:xfrm>
        </p:spPr>
        <p:txBody>
          <a:bodyPr/>
          <a:lstStyle/>
          <a:p>
            <a:r>
              <a:rPr lang="es-EC" dirty="0"/>
              <a:t>Se inició el 12 de octubre del 2009.</a:t>
            </a:r>
          </a:p>
          <a:p>
            <a:endParaRPr lang="es-EC" dirty="0"/>
          </a:p>
          <a:p>
            <a:r>
              <a:rPr lang="es-EC" dirty="0"/>
              <a:t>Combina energía solar y eólica.</a:t>
            </a:r>
          </a:p>
          <a:p>
            <a:pPr marL="0" indent="0">
              <a:buNone/>
            </a:pPr>
            <a:endParaRPr lang="es-EC" dirty="0"/>
          </a:p>
        </p:txBody>
      </p:sp>
      <p:pic>
        <p:nvPicPr>
          <p:cNvPr id="4"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03225" y="2722985"/>
            <a:ext cx="1230927" cy="205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4196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SISTEMA EOLICO.-</a:t>
            </a:r>
            <a:endParaRPr lang="es-EC" dirty="0"/>
          </a:p>
        </p:txBody>
      </p:sp>
      <p:sp>
        <p:nvSpPr>
          <p:cNvPr id="3" name="Marcador de contenido 2"/>
          <p:cNvSpPr>
            <a:spLocks noGrp="1"/>
          </p:cNvSpPr>
          <p:nvPr>
            <p:ph idx="1"/>
          </p:nvPr>
        </p:nvSpPr>
        <p:spPr>
          <a:xfrm>
            <a:off x="1104293" y="1537763"/>
            <a:ext cx="8946541" cy="5043341"/>
          </a:xfrm>
        </p:spPr>
        <p:txBody>
          <a:bodyPr>
            <a:normAutofit/>
          </a:bodyPr>
          <a:lstStyle/>
          <a:p>
            <a:pPr algn="just"/>
            <a:r>
              <a:rPr lang="es-EC" dirty="0"/>
              <a:t>Consta de un aerogenerador eólico.</a:t>
            </a:r>
          </a:p>
          <a:p>
            <a:pPr algn="just"/>
            <a:endParaRPr lang="es-EC" dirty="0"/>
          </a:p>
          <a:p>
            <a:pPr algn="just"/>
            <a:r>
              <a:rPr lang="es-EC" dirty="0"/>
              <a:t>Tiene una capacidad instalada de 3000W.</a:t>
            </a:r>
          </a:p>
          <a:p>
            <a:pPr algn="just"/>
            <a:endParaRPr lang="es-EC" dirty="0"/>
          </a:p>
          <a:p>
            <a:pPr algn="just"/>
            <a:r>
              <a:rPr lang="es-EC" dirty="0"/>
              <a:t>De acuerdo a las mediciones, el viento en el campus tiene una velocidad promedio anual de 4.8 m/s.</a:t>
            </a:r>
          </a:p>
          <a:p>
            <a:pPr algn="just"/>
            <a:endParaRPr lang="es-EC" dirty="0"/>
          </a:p>
          <a:p>
            <a:pPr algn="just"/>
            <a:r>
              <a:rPr lang="es-EC" dirty="0"/>
              <a:t>La capacidad de generación aproximada está entre 400 y 800 </a:t>
            </a:r>
            <a:r>
              <a:rPr lang="es-EC" dirty="0" err="1"/>
              <a:t>Wh</a:t>
            </a:r>
            <a:r>
              <a:rPr lang="es-EC" dirty="0"/>
              <a:t> diarios.</a:t>
            </a:r>
          </a:p>
          <a:p>
            <a:pPr algn="just"/>
            <a:endParaRPr lang="es-EC" dirty="0"/>
          </a:p>
          <a:p>
            <a:pPr algn="just"/>
            <a:r>
              <a:rPr lang="es-EC" dirty="0"/>
              <a:t>La energía producida se almacena en el mismo banco de baterías del sistema solar.</a:t>
            </a:r>
          </a:p>
          <a:p>
            <a:endParaRPr lang="es-EC" dirty="0"/>
          </a:p>
        </p:txBody>
      </p:sp>
      <p:pic>
        <p:nvPicPr>
          <p:cNvPr id="4"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389591" y="1083287"/>
            <a:ext cx="923953" cy="15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57807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rieel.org/media/k2/items/cache/8f704c6e91e045c72378c71d940a59ce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099" y="559805"/>
            <a:ext cx="9317990" cy="5969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6" descr="from225[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9083" y="559805"/>
            <a:ext cx="742105" cy="123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from225[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071000" y="5438751"/>
            <a:ext cx="742105" cy="123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81151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COSTOS.-</a:t>
            </a:r>
            <a:endParaRPr lang="es-EC" dirty="0"/>
          </a:p>
        </p:txBody>
      </p:sp>
      <p:sp>
        <p:nvSpPr>
          <p:cNvPr id="3" name="Marcador de contenido 2"/>
          <p:cNvSpPr>
            <a:spLocks noGrp="1"/>
          </p:cNvSpPr>
          <p:nvPr>
            <p:ph idx="1"/>
          </p:nvPr>
        </p:nvSpPr>
        <p:spPr>
          <a:xfrm>
            <a:off x="1104293" y="1640794"/>
            <a:ext cx="9520777" cy="4450913"/>
          </a:xfrm>
        </p:spPr>
        <p:txBody>
          <a:bodyPr>
            <a:normAutofit lnSpcReduction="10000"/>
          </a:bodyPr>
          <a:lstStyle/>
          <a:p>
            <a:pPr algn="just"/>
            <a:r>
              <a:rPr lang="es-EC" dirty="0"/>
              <a:t>El costo total de instalación fue de $35.000</a:t>
            </a:r>
          </a:p>
          <a:p>
            <a:pPr algn="just"/>
            <a:endParaRPr lang="es-EC" dirty="0"/>
          </a:p>
          <a:p>
            <a:pPr algn="just"/>
            <a:r>
              <a:rPr lang="es-EC" dirty="0"/>
              <a:t>Un </a:t>
            </a:r>
            <a:r>
              <a:rPr lang="es-EC" dirty="0" err="1"/>
              <a:t>KWh</a:t>
            </a:r>
            <a:r>
              <a:rPr lang="es-EC" dirty="0"/>
              <a:t> de energía convencional cuesta $ 0.09</a:t>
            </a:r>
          </a:p>
          <a:p>
            <a:pPr algn="just"/>
            <a:endParaRPr lang="es-EC" dirty="0"/>
          </a:p>
          <a:p>
            <a:pPr algn="just"/>
            <a:r>
              <a:rPr lang="es-EC" dirty="0"/>
              <a:t>Un </a:t>
            </a:r>
            <a:r>
              <a:rPr lang="es-EC" dirty="0" err="1"/>
              <a:t>KWh</a:t>
            </a:r>
            <a:r>
              <a:rPr lang="es-EC" dirty="0"/>
              <a:t> de energía eólica/solar cuesta $ 1.50</a:t>
            </a:r>
          </a:p>
          <a:p>
            <a:pPr algn="just"/>
            <a:endParaRPr lang="es-EC" dirty="0"/>
          </a:p>
          <a:p>
            <a:pPr algn="just"/>
            <a:r>
              <a:rPr lang="es-EC" dirty="0"/>
              <a:t>Aunque sea costoso, existe un beneficio desde el punto de vista ambiental y tecnológico.</a:t>
            </a:r>
          </a:p>
          <a:p>
            <a:pPr algn="just"/>
            <a:endParaRPr lang="es-EC" dirty="0"/>
          </a:p>
          <a:p>
            <a:pPr algn="just"/>
            <a:r>
              <a:rPr lang="es-EC" dirty="0"/>
              <a:t>Se ha pronosticado que el país tiene reservas de petróleo solo para 20 años más.</a:t>
            </a:r>
          </a:p>
          <a:p>
            <a:endParaRPr lang="es-EC" dirty="0"/>
          </a:p>
        </p:txBody>
      </p:sp>
      <p:pic>
        <p:nvPicPr>
          <p:cNvPr id="4"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724442" y="1353744"/>
            <a:ext cx="923953" cy="15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50435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6263" y="697416"/>
            <a:ext cx="9404723" cy="1092748"/>
          </a:xfrm>
        </p:spPr>
        <p:txBody>
          <a:bodyPr/>
          <a:lstStyle/>
          <a:p>
            <a:r>
              <a:rPr lang="es-EC" dirty="0" smtClean="0"/>
              <a:t>A NIVEL MUNDIAL.-</a:t>
            </a:r>
            <a:endParaRPr lang="es-EC" dirty="0"/>
          </a:p>
        </p:txBody>
      </p:sp>
      <p:sp>
        <p:nvSpPr>
          <p:cNvPr id="3" name="Marcador de contenido 2"/>
          <p:cNvSpPr>
            <a:spLocks noGrp="1"/>
          </p:cNvSpPr>
          <p:nvPr>
            <p:ph idx="1"/>
          </p:nvPr>
        </p:nvSpPr>
        <p:spPr>
          <a:xfrm>
            <a:off x="1248688" y="2014281"/>
            <a:ext cx="9994568" cy="3910001"/>
          </a:xfrm>
        </p:spPr>
        <p:txBody>
          <a:bodyPr>
            <a:normAutofit/>
          </a:bodyPr>
          <a:lstStyle/>
          <a:p>
            <a:pPr>
              <a:lnSpc>
                <a:spcPct val="90000"/>
              </a:lnSpc>
            </a:pPr>
            <a:r>
              <a:rPr lang="es-ES" sz="2400" dirty="0"/>
              <a:t>Galicia es la comunidad autónoma de mayor potencial eólico juntos con canarias Navarra y tarifa</a:t>
            </a:r>
          </a:p>
          <a:p>
            <a:pPr>
              <a:lnSpc>
                <a:spcPct val="90000"/>
              </a:lnSpc>
            </a:pPr>
            <a:r>
              <a:rPr lang="es-ES" sz="2400" dirty="0"/>
              <a:t>El 90% de los parque eólico se encuentra en estados unidos y Europa </a:t>
            </a:r>
          </a:p>
          <a:p>
            <a:pPr>
              <a:lnSpc>
                <a:spcPct val="90000"/>
              </a:lnSpc>
            </a:pPr>
            <a:r>
              <a:rPr lang="es-ES" sz="2400" dirty="0"/>
              <a:t>La energía eólica esta conociendo un crecimiento importante a escala mundial.</a:t>
            </a:r>
          </a:p>
          <a:p>
            <a:pPr>
              <a:lnSpc>
                <a:spcPct val="90000"/>
              </a:lnSpc>
            </a:pPr>
            <a:r>
              <a:rPr lang="es-ES" sz="2400" dirty="0"/>
              <a:t>La industria eólica emplea directamente a mas 4000 personas y existen una 30 empresas para la fabricación de aerogenerador.</a:t>
            </a:r>
          </a:p>
          <a:p>
            <a:pPr marL="0" indent="0">
              <a:buNone/>
            </a:pPr>
            <a:endParaRPr lang="es-EC" sz="2400" dirty="0"/>
          </a:p>
        </p:txBody>
      </p:sp>
      <p:pic>
        <p:nvPicPr>
          <p:cNvPr id="4" name="Picture 6" descr="from225[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679009" y="4985586"/>
            <a:ext cx="923953" cy="15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43510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281</TotalTime>
  <Words>1159</Words>
  <Application>Microsoft Office PowerPoint</Application>
  <PresentationFormat>Panorámica</PresentationFormat>
  <Paragraphs>136</Paragraphs>
  <Slides>22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22</vt:i4>
      </vt:variant>
    </vt:vector>
  </HeadingPairs>
  <TitlesOfParts>
    <vt:vector size="26" baseType="lpstr">
      <vt:lpstr>Arial</vt:lpstr>
      <vt:lpstr>Century Gothic</vt:lpstr>
      <vt:lpstr>Wingdings 3</vt:lpstr>
      <vt:lpstr>Ion</vt:lpstr>
      <vt:lpstr>ENERGIA EOLICA.</vt:lpstr>
      <vt:lpstr>QUE ES LA ENERGIA EOLICA?</vt:lpstr>
      <vt:lpstr>CARACTERISTICAS.-</vt:lpstr>
      <vt:lpstr>COMO SE PRODUCE Y SE OBTIENE.</vt:lpstr>
      <vt:lpstr>TRANSFORMACION.-</vt:lpstr>
      <vt:lpstr>AEROGENERADOR.-</vt:lpstr>
      <vt:lpstr>PARTES DE UN AEROGENERADOR.-</vt:lpstr>
      <vt:lpstr>IMPORTANTE.-</vt:lpstr>
      <vt:lpstr>MOLINO.-</vt:lpstr>
      <vt:lpstr>TIPOS DE MOLINO.-</vt:lpstr>
      <vt:lpstr>COSTO DE LA ENERGIA EOLICA.-</vt:lpstr>
      <vt:lpstr>VENTAJAS DE LA ENERGIA EOLICA.-</vt:lpstr>
      <vt:lpstr>Presentación de PowerPoint</vt:lpstr>
      <vt:lpstr>DESVENTAJAS.-</vt:lpstr>
      <vt:lpstr>Presentación de PowerPoint</vt:lpstr>
      <vt:lpstr>ENERGIA EOLICA EN EL ECUADOR.-</vt:lpstr>
      <vt:lpstr>Presentación de PowerPoint</vt:lpstr>
      <vt:lpstr>PROYECTO EN ESPOL.-</vt:lpstr>
      <vt:lpstr>SISTEMA EOLICO.-</vt:lpstr>
      <vt:lpstr>Presentación de PowerPoint</vt:lpstr>
      <vt:lpstr>COSTOS.-</vt:lpstr>
      <vt:lpstr>A NIVEL MUNDIAL.-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EOLICA.</dc:title>
  <dc:creator>Maria Lissette Ramos Gonzalez</dc:creator>
  <cp:lastModifiedBy>Maria Lissette Ramos Gonzalez</cp:lastModifiedBy>
  <cp:revision>44</cp:revision>
  <dcterms:created xsi:type="dcterms:W3CDTF">2014-01-27T23:37:32Z</dcterms:created>
  <dcterms:modified xsi:type="dcterms:W3CDTF">2014-01-30T04:01:39Z</dcterms:modified>
</cp:coreProperties>
</file>